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77" r:id="rId5"/>
    <p:sldId id="278" r:id="rId6"/>
    <p:sldId id="261" r:id="rId7"/>
    <p:sldId id="279" r:id="rId8"/>
    <p:sldId id="280" r:id="rId9"/>
    <p:sldId id="281" r:id="rId10"/>
    <p:sldId id="282" r:id="rId11"/>
    <p:sldId id="283" r:id="rId12"/>
    <p:sldId id="284" r:id="rId13"/>
    <p:sldId id="266" r:id="rId14"/>
    <p:sldId id="267" r:id="rId15"/>
    <p:sldId id="268" r:id="rId16"/>
    <p:sldId id="272" r:id="rId17"/>
    <p:sldId id="273" r:id="rId18"/>
    <p:sldId id="274" r:id="rId19"/>
    <p:sldId id="275" r:id="rId20"/>
    <p:sldId id="276" r:id="rId21"/>
    <p:sldId id="259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06/03/2018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06/03/2018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06/03/2018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06/03/2018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06/03/2018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06/03/2018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8E4A0-B8CD-406E-8054-DFD3405067F5}" type="datetimeFigureOut">
              <a:rPr lang="pt-BR" smtClean="0"/>
              <a:pPr/>
              <a:t>06/03/2018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</p:spPr>
        <p:txBody>
          <a:bodyPr/>
          <a:lstStyle/>
          <a:p>
            <a:r>
              <a:rPr lang="pt-BR" b="1" dirty="0" smtClean="0"/>
              <a:t>ASSEMBLEIA EXTRAORDINARIA</a:t>
            </a:r>
            <a:br>
              <a:rPr lang="pt-BR" b="1" dirty="0" smtClean="0"/>
            </a:br>
            <a:r>
              <a:rPr lang="pt-BR" b="1" dirty="0" smtClean="0"/>
              <a:t>06/03/2018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8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CONDOMINIO BOSQUE DOS BURITIS</a:t>
            </a:r>
            <a:endParaRPr lang="pt-B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500042"/>
            <a:ext cx="3752850" cy="13144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85728"/>
            <a:ext cx="2194111" cy="71438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714612" y="363660"/>
            <a:ext cx="585791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COMUNICAÇÃO COMURG</a:t>
            </a:r>
            <a:endParaRPr lang="pt-BR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071538" y="2928934"/>
            <a:ext cx="707236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 Devido ao valor que estamos vindo pagando na coleta de lixo tomamos duas providencias: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lvl="1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 1º - Estamos fazendo novos orçamentos para comparar e talvez reduzir nosso custo com este tipo de serviço;</a:t>
            </a:r>
          </a:p>
          <a:p>
            <a:pPr lvl="1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2º - Nos reunimos varias vezes com nossos advogados buscando uma brecha na Lei Municipal que se refere a coleta de lixo para condomínios horizontais, e depois de muito estudo e debates conseguimos algumas brechas para poder solicitar a </a:t>
            </a:r>
            <a:r>
              <a:rPr lang="pt-BR" dirty="0" err="1" smtClean="0"/>
              <a:t>Comurg</a:t>
            </a:r>
            <a:r>
              <a:rPr lang="pt-BR" dirty="0" smtClean="0"/>
              <a:t> que volte a coletar nossos lixos. Para isto encaminhamos para a empresa uma </a:t>
            </a:r>
            <a:r>
              <a:rPr lang="pt-BR" dirty="0" err="1" smtClean="0"/>
              <a:t>contranotificação</a:t>
            </a:r>
            <a:r>
              <a:rPr lang="pt-BR" dirty="0" smtClean="0"/>
              <a:t> extrajudicial. Com isto pensamos em mesclar as coletas da empresa privada e da </a:t>
            </a:r>
            <a:r>
              <a:rPr lang="pt-BR" dirty="0" err="1" smtClean="0"/>
              <a:t>Comurg</a:t>
            </a:r>
            <a:r>
              <a:rPr lang="pt-BR" dirty="0" smtClean="0"/>
              <a:t> para diminuir os custos até zerar.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85728"/>
            <a:ext cx="2194111" cy="714380"/>
          </a:xfrm>
          <a:prstGeom prst="rect">
            <a:avLst/>
          </a:prstGeom>
        </p:spPr>
      </p:pic>
      <p:pic>
        <p:nvPicPr>
          <p:cNvPr id="5" name="Imagem 4" descr="WhatsApp Image 2018-03-06 at 21.21.25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60" y="1071546"/>
            <a:ext cx="4500594" cy="55792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85728"/>
            <a:ext cx="2194111" cy="71438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714612" y="363660"/>
            <a:ext cx="585791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AÇÕES SENDO TOMADAS NO MOMENTO</a:t>
            </a:r>
            <a:endParaRPr lang="pt-BR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57224" y="1643050"/>
            <a:ext cx="74295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 Orçamento de manutenção das câmeras que temos no condomínio;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Cotação para instalação de câmeras em todas as ruas para nossa segurança;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Iluminação da pista de Cooper e Academia, para melhorar a segurança e demais itens;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Acompanhamento de saldos devedores antes da </a:t>
            </a:r>
            <a:r>
              <a:rPr lang="pt-BR" dirty="0" err="1" smtClean="0"/>
              <a:t>Prosindico</a:t>
            </a:r>
            <a:r>
              <a:rPr lang="pt-BR" dirty="0" smtClean="0"/>
              <a:t>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Atualização de cadastros;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Conserto da Cerca elétrica;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Mudança de fornecedores para diminuição do custo;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Levantamento de todos os documentos para auditoria;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85728"/>
            <a:ext cx="2143140" cy="75064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857488" y="428604"/>
            <a:ext cx="585791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EXTRATO BANCARIO FEVEREIRO</a:t>
            </a:r>
            <a:endParaRPr lang="pt-BR" sz="2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6681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03624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0967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01216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14694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188" y="964933"/>
            <a:ext cx="7191375" cy="294322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608" y="3933056"/>
            <a:ext cx="7162800" cy="28956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8353" y="3844280"/>
            <a:ext cx="700087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98336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994099"/>
            <a:ext cx="7181850" cy="25527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0160" y="3108573"/>
            <a:ext cx="6172200" cy="75247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5111" y="3789040"/>
            <a:ext cx="5991225" cy="204787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64909" y="5661273"/>
            <a:ext cx="58864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219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79512" y="1928802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/>
              <a:t>	</a:t>
            </a:r>
            <a:r>
              <a:rPr lang="pt-BR" sz="2800" b="1" dirty="0" smtClean="0">
                <a:solidFill>
                  <a:srgbClr val="FF0000"/>
                </a:solidFill>
              </a:rPr>
              <a:t>*</a:t>
            </a:r>
            <a:r>
              <a:rPr lang="pt-BR" sz="2800" b="1" dirty="0" smtClean="0"/>
              <a:t>	</a:t>
            </a:r>
            <a:r>
              <a:rPr lang="pt-BR" sz="2800" b="1" dirty="0" smtClean="0"/>
              <a:t>Taxa de condomínio 03/2018</a:t>
            </a:r>
            <a:r>
              <a:rPr lang="pt-BR" sz="2800" b="1" dirty="0" smtClean="0"/>
              <a:t>	</a:t>
            </a:r>
          </a:p>
        </p:txBody>
      </p:sp>
      <p:sp>
        <p:nvSpPr>
          <p:cNvPr id="2" name="Retângulo 1"/>
          <p:cNvSpPr/>
          <p:nvPr/>
        </p:nvSpPr>
        <p:spPr>
          <a:xfrm>
            <a:off x="1071538" y="2612227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*</a:t>
            </a:r>
            <a:r>
              <a:rPr lang="pt-BR" sz="2800" b="1" dirty="0"/>
              <a:t>	</a:t>
            </a:r>
            <a:r>
              <a:rPr lang="pt-BR" sz="2800" b="1" dirty="0" smtClean="0"/>
              <a:t>Segurança do condomínio</a:t>
            </a:r>
            <a:r>
              <a:rPr lang="pt-BR" sz="2800" b="1" dirty="0"/>
              <a:t>	</a:t>
            </a:r>
          </a:p>
        </p:txBody>
      </p:sp>
      <p:sp>
        <p:nvSpPr>
          <p:cNvPr id="3" name="Retângulo 2"/>
          <p:cNvSpPr/>
          <p:nvPr/>
        </p:nvSpPr>
        <p:spPr>
          <a:xfrm>
            <a:off x="1071538" y="3357562"/>
            <a:ext cx="6050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FF0000"/>
                </a:solidFill>
              </a:rPr>
              <a:t>*</a:t>
            </a:r>
            <a:r>
              <a:rPr lang="pt-BR" sz="2800" b="1" dirty="0"/>
              <a:t>	</a:t>
            </a:r>
            <a:r>
              <a:rPr lang="pt-BR" sz="2800" b="1" dirty="0" smtClean="0"/>
              <a:t>Chaveiros</a:t>
            </a:r>
            <a:endParaRPr lang="pt-BR" sz="2800" b="1" dirty="0"/>
          </a:p>
        </p:txBody>
      </p:sp>
      <p:sp>
        <p:nvSpPr>
          <p:cNvPr id="6" name="Retângulo 5"/>
          <p:cNvSpPr/>
          <p:nvPr/>
        </p:nvSpPr>
        <p:spPr>
          <a:xfrm>
            <a:off x="465834" y="4572008"/>
            <a:ext cx="8392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        *</a:t>
            </a:r>
            <a:r>
              <a:rPr lang="pt-BR" sz="2800" b="1" dirty="0"/>
              <a:t>	</a:t>
            </a:r>
            <a:r>
              <a:rPr lang="pt-BR" sz="2800" b="1" dirty="0" smtClean="0"/>
              <a:t>       Aç</a:t>
            </a:r>
            <a:r>
              <a:rPr lang="pt-BR" sz="2800" b="1" dirty="0" smtClean="0"/>
              <a:t>ões sendo tomadas no momento</a:t>
            </a:r>
            <a:endParaRPr lang="pt-BR" sz="2800" b="1" dirty="0"/>
          </a:p>
        </p:txBody>
      </p:sp>
      <p:sp>
        <p:nvSpPr>
          <p:cNvPr id="7" name="Retângulo 6"/>
          <p:cNvSpPr/>
          <p:nvPr/>
        </p:nvSpPr>
        <p:spPr>
          <a:xfrm>
            <a:off x="179512" y="3903653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/>
              <a:t>	</a:t>
            </a:r>
            <a:r>
              <a:rPr lang="pt-BR" sz="2800" b="1" dirty="0">
                <a:solidFill>
                  <a:srgbClr val="FF0000"/>
                </a:solidFill>
              </a:rPr>
              <a:t>*</a:t>
            </a:r>
            <a:r>
              <a:rPr lang="pt-BR" sz="2800" b="1" dirty="0"/>
              <a:t>	</a:t>
            </a:r>
            <a:r>
              <a:rPr lang="pt-BR" sz="2800" b="1" dirty="0" smtClean="0"/>
              <a:t>Notificação COMURG</a:t>
            </a:r>
            <a:endParaRPr lang="pt-BR" sz="2800" b="1" dirty="0"/>
          </a:p>
        </p:txBody>
      </p:sp>
      <p:sp>
        <p:nvSpPr>
          <p:cNvPr id="8" name="Retângulo 7"/>
          <p:cNvSpPr/>
          <p:nvPr/>
        </p:nvSpPr>
        <p:spPr>
          <a:xfrm>
            <a:off x="2571736" y="1214422"/>
            <a:ext cx="389254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PAUTA DA ASSEMBLEIA</a:t>
            </a:r>
            <a:endParaRPr lang="pt-BR" sz="3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65834" y="5214950"/>
            <a:ext cx="8392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        *</a:t>
            </a:r>
            <a:r>
              <a:rPr lang="pt-BR" sz="2800" b="1" dirty="0"/>
              <a:t>	</a:t>
            </a:r>
            <a:r>
              <a:rPr lang="pt-BR" sz="2800" b="1" dirty="0" smtClean="0"/>
              <a:t>       Extrato Bancário Fevereiro 2018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xmlns="" val="3400703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6" grpId="0"/>
      <p:bldP spid="7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grpSp>
        <p:nvGrpSpPr>
          <p:cNvPr id="9" name="Agrupar 8"/>
          <p:cNvGrpSpPr/>
          <p:nvPr/>
        </p:nvGrpSpPr>
        <p:grpSpPr>
          <a:xfrm>
            <a:off x="1042468" y="1124744"/>
            <a:ext cx="7344816" cy="5200371"/>
            <a:chOff x="2238376" y="964933"/>
            <a:chExt cx="4953000" cy="3504202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8376" y="964933"/>
              <a:ext cx="4953000" cy="2228850"/>
            </a:xfrm>
            <a:prstGeom prst="rect">
              <a:avLst/>
            </a:prstGeom>
          </p:spPr>
        </p:pic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38376" y="3068960"/>
              <a:ext cx="4853904" cy="1400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615727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428992" y="2714620"/>
            <a:ext cx="20911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 smtClean="0"/>
              <a:t>DUVIDAS</a:t>
            </a:r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643174" y="5572140"/>
            <a:ext cx="378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OBRIGADO PELA PRESENÇA DE TODOS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14290"/>
            <a:ext cx="2143140" cy="750643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9400188"/>
              </p:ext>
            </p:extLst>
          </p:nvPr>
        </p:nvGraphicFramePr>
        <p:xfrm>
          <a:off x="1042468" y="1196752"/>
          <a:ext cx="7344816" cy="5393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3471">
                  <a:extLst>
                    <a:ext uri="{9D8B030D-6E8A-4147-A177-3AD203B41FA5}">
                      <a16:colId xmlns:a16="http://schemas.microsoft.com/office/drawing/2014/main" xmlns="" val="3993388292"/>
                    </a:ext>
                  </a:extLst>
                </a:gridCol>
                <a:gridCol w="2141345">
                  <a:extLst>
                    <a:ext uri="{9D8B030D-6E8A-4147-A177-3AD203B41FA5}">
                      <a16:colId xmlns:a16="http://schemas.microsoft.com/office/drawing/2014/main" xmlns="" val="888737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DESPESA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VALOR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48822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Meta Portaria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26.800,00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3844183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Gentlement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25.403,00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1176742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Contabilidade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1.125,00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3201109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Diferença da Contabilidade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Salario Sindico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1.908,00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0376624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Positivo </a:t>
                      </a:r>
                      <a:r>
                        <a:rPr lang="pt-BR" sz="1800" b="1" u="none" strike="noStrike" dirty="0" err="1">
                          <a:effectLst/>
                        </a:rPr>
                        <a:t>Security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1.000,00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598765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RS Soluções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477,00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528778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Oi (Fatura Completa)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163,8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94830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Picina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1.200,00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60457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Saneago Y17N066698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1.313,61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479226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Saneago A08F436934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91,52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9658328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America Clean (Lixo)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4.745,00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254271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American Clean (lixo) Outubro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5.200,00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902966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err="1">
                          <a:effectLst/>
                        </a:rPr>
                        <a:t>Honorarios</a:t>
                      </a:r>
                      <a:r>
                        <a:rPr lang="pt-BR" sz="1800" b="1" u="none" strike="noStrike" dirty="0">
                          <a:effectLst/>
                        </a:rPr>
                        <a:t> </a:t>
                      </a:r>
                      <a:r>
                        <a:rPr lang="pt-BR" sz="1800" b="1" u="none" strike="noStrike" dirty="0" err="1">
                          <a:effectLst/>
                        </a:rPr>
                        <a:t>Advocaticios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1.300,00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2534299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Chaveiros para o Condomínio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err="1">
                          <a:effectLst/>
                        </a:rPr>
                        <a:t>Ferragista</a:t>
                      </a:r>
                      <a:r>
                        <a:rPr lang="pt-BR" sz="1800" b="1" u="none" strike="noStrike" dirty="0">
                          <a:effectLst/>
                        </a:rPr>
                        <a:t> </a:t>
                      </a:r>
                      <a:r>
                        <a:rPr lang="pt-BR" sz="1800" b="1" u="none" strike="noStrike" dirty="0" err="1">
                          <a:effectLst/>
                        </a:rPr>
                        <a:t>Kalu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99,00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2256566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smtClean="0">
                          <a:effectLst/>
                        </a:rPr>
                        <a:t>Compra da Tenda 01/03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500,00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PSCONDOMINIOS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6.591,54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2714612" y="214290"/>
            <a:ext cx="585791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TAXA DE CONDOMÍNIO</a:t>
            </a:r>
            <a:endParaRPr lang="pt-BR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01186421"/>
              </p:ext>
            </p:extLst>
          </p:nvPr>
        </p:nvGraphicFramePr>
        <p:xfrm>
          <a:off x="1115616" y="1196752"/>
          <a:ext cx="7200800" cy="5109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1443">
                  <a:extLst>
                    <a:ext uri="{9D8B030D-6E8A-4147-A177-3AD203B41FA5}">
                      <a16:colId xmlns:a16="http://schemas.microsoft.com/office/drawing/2014/main" xmlns="" val="217242099"/>
                    </a:ext>
                  </a:extLst>
                </a:gridCol>
                <a:gridCol w="2099357">
                  <a:extLst>
                    <a:ext uri="{9D8B030D-6E8A-4147-A177-3AD203B41FA5}">
                      <a16:colId xmlns:a16="http://schemas.microsoft.com/office/drawing/2014/main" xmlns="" val="277052026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DESPESA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VALOR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86274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Serasa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41,39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911755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CELG 10006316997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969,61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1091544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CELG 10006274097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724,20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09049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Tarifa Bancaria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30,00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950876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Divida parcelamento RFB 620969997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520,43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74343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Divida parcelamento RFB 620984708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530,68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835340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Concerto dos Container de lixo e portão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28053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Concerto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 poste da Piscina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66051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Muro do Fundo que Caiu (Beto) </a:t>
                      </a:r>
                      <a:r>
                        <a:rPr lang="pt-BR" sz="1800" b="1" u="none" strike="noStrike" dirty="0" smtClean="0">
                          <a:effectLst/>
                        </a:rPr>
                        <a:t>02/04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3.850,00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692133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Concerto dos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equipamentos da Academia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095354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Combustível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Dezembro e Janeiro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1.154,00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err="1">
                          <a:effectLst/>
                        </a:rPr>
                        <a:t>Saneago</a:t>
                      </a:r>
                      <a:r>
                        <a:rPr lang="pt-BR" sz="1800" b="1" u="none" strike="noStrike" dirty="0">
                          <a:effectLst/>
                        </a:rPr>
                        <a:t> Y17N066698 NOV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783,96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80703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Saneago A08F436934 NOV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65,30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426466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smtClean="0">
                          <a:effectLst/>
                        </a:rPr>
                        <a:t>Divida META Parcela</a:t>
                      </a:r>
                      <a:r>
                        <a:rPr lang="pt-BR" sz="1800" b="1" u="none" strike="noStrike" baseline="0" dirty="0" smtClean="0">
                          <a:effectLst/>
                        </a:rPr>
                        <a:t> 01/79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3.200,00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321307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ANTERIOR PARA ABATIMENTO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-1.500,00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DAS DESPESAS NO MÊS DE MARÇO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R$ 88.985,78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90497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949653"/>
              </p:ext>
            </p:extLst>
          </p:nvPr>
        </p:nvGraphicFramePr>
        <p:xfrm>
          <a:off x="1928794" y="1643050"/>
          <a:ext cx="5664398" cy="1419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2971">
                  <a:extLst>
                    <a:ext uri="{9D8B030D-6E8A-4147-A177-3AD203B41FA5}">
                      <a16:colId xmlns:a16="http://schemas.microsoft.com/office/drawing/2014/main" xmlns="" val="1158353785"/>
                    </a:ext>
                  </a:extLst>
                </a:gridCol>
                <a:gridCol w="1651427">
                  <a:extLst>
                    <a:ext uri="{9D8B030D-6E8A-4147-A177-3AD203B41FA5}">
                      <a16:colId xmlns:a16="http://schemas.microsoft.com/office/drawing/2014/main" xmlns="" val="1701265870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PARCELA </a:t>
                      </a:r>
                      <a:r>
                        <a:rPr lang="pt-BR" sz="1800" b="1" u="none" strike="noStrike" dirty="0" smtClean="0">
                          <a:effectLst/>
                        </a:rPr>
                        <a:t>DO MÊS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64424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Numero de Casas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276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9882540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Fundo de Reserva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 R$        </a:t>
                      </a:r>
                      <a:r>
                        <a:rPr lang="pt-BR" sz="1800" b="1" u="none" strike="noStrike" dirty="0" smtClean="0">
                          <a:effectLst/>
                        </a:rPr>
                        <a:t>8.898,58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001461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Total das Despesas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 R$   </a:t>
                      </a:r>
                      <a:r>
                        <a:rPr lang="pt-BR" sz="1800" b="1" u="none" strike="noStrike" dirty="0" smtClean="0">
                          <a:effectLst/>
                        </a:rPr>
                        <a:t> </a:t>
                      </a:r>
                      <a:r>
                        <a:rPr lang="pt-BR" sz="1800" b="1" u="none" strike="noStrike" dirty="0" smtClean="0">
                          <a:effectLst/>
                        </a:rPr>
                        <a:t>97.884,36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163517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Valor Proposto de </a:t>
                      </a:r>
                      <a:r>
                        <a:rPr lang="pt-BR" sz="18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Condominio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R$           </a:t>
                      </a:r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354,65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00345971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2088289"/>
              </p:ext>
            </p:extLst>
          </p:nvPr>
        </p:nvGraphicFramePr>
        <p:xfrm>
          <a:off x="1928794" y="3929066"/>
          <a:ext cx="5664397" cy="1762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2970">
                  <a:extLst>
                    <a:ext uri="{9D8B030D-6E8A-4147-A177-3AD203B41FA5}">
                      <a16:colId xmlns:a16="http://schemas.microsoft.com/office/drawing/2014/main" xmlns="" val="829766715"/>
                    </a:ext>
                  </a:extLst>
                </a:gridCol>
                <a:gridCol w="1651427">
                  <a:extLst>
                    <a:ext uri="{9D8B030D-6E8A-4147-A177-3AD203B41FA5}">
                      <a16:colId xmlns:a16="http://schemas.microsoft.com/office/drawing/2014/main" xmlns="" val="2398216342"/>
                    </a:ext>
                  </a:extLst>
                </a:gridCol>
              </a:tblGrid>
              <a:tr h="45562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DIVISÃO DA PARCELA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2900345"/>
                  </a:ext>
                </a:extLst>
              </a:tr>
              <a:tr h="12044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Taxa de Condomínio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271,00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32204467"/>
                  </a:ext>
                </a:extLst>
              </a:tr>
              <a:tr h="19663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Fundo de Reserva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35,47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6274533"/>
                  </a:ext>
                </a:extLst>
              </a:tr>
              <a:tr h="12212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sng" strike="noStrike" dirty="0">
                          <a:effectLst/>
                        </a:rPr>
                        <a:t>Pagamentos Anteriores</a:t>
                      </a:r>
                      <a:endParaRPr lang="pt-BR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sng" strike="noStrike" dirty="0" smtClean="0">
                          <a:effectLst/>
                        </a:rPr>
                        <a:t>48,19</a:t>
                      </a:r>
                      <a:endParaRPr lang="pt-BR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8453298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Valor Total da Prestação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354,65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00268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46006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0"/>
            <a:ext cx="1720782" cy="560269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4755288"/>
              </p:ext>
            </p:extLst>
          </p:nvPr>
        </p:nvGraphicFramePr>
        <p:xfrm>
          <a:off x="1142976" y="718656"/>
          <a:ext cx="6912767" cy="6139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4544">
                  <a:extLst>
                    <a:ext uri="{9D8B030D-6E8A-4147-A177-3AD203B41FA5}">
                      <a16:colId xmlns:a16="http://schemas.microsoft.com/office/drawing/2014/main" xmlns="" val="390247204"/>
                    </a:ext>
                  </a:extLst>
                </a:gridCol>
                <a:gridCol w="1291396">
                  <a:extLst>
                    <a:ext uri="{9D8B030D-6E8A-4147-A177-3AD203B41FA5}">
                      <a16:colId xmlns:a16="http://schemas.microsoft.com/office/drawing/2014/main" xmlns="" val="2791009198"/>
                    </a:ext>
                  </a:extLst>
                </a:gridCol>
                <a:gridCol w="941673">
                  <a:extLst>
                    <a:ext uri="{9D8B030D-6E8A-4147-A177-3AD203B41FA5}">
                      <a16:colId xmlns:a16="http://schemas.microsoft.com/office/drawing/2014/main" xmlns="" val="2668197793"/>
                    </a:ext>
                  </a:extLst>
                </a:gridCol>
                <a:gridCol w="1565154">
                  <a:extLst>
                    <a:ext uri="{9D8B030D-6E8A-4147-A177-3AD203B41FA5}">
                      <a16:colId xmlns:a16="http://schemas.microsoft.com/office/drawing/2014/main" xmlns="" val="1195758353"/>
                    </a:ext>
                  </a:extLst>
                </a:gridCol>
              </a:tblGrid>
              <a:tr h="2145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Empresa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Valor Devedor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Valor Pago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Saldo </a:t>
                      </a:r>
                      <a:r>
                        <a:rPr lang="pt-BR" sz="1400" b="1" u="none" strike="noStrike" dirty="0" smtClean="0">
                          <a:effectLst/>
                        </a:rPr>
                        <a:t>Remanescente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6868410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Dividas Meta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252.262,22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r>
                        <a:rPr lang="pt-BR" sz="1200" b="1" u="none" strike="noStrike" dirty="0" smtClean="0">
                          <a:effectLst/>
                        </a:rPr>
                        <a:t>         3.200,00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242.862,22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3626636732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Dividas </a:t>
                      </a:r>
                      <a:r>
                        <a:rPr lang="pt-BR" sz="1200" b="1" u="none" strike="noStrike" dirty="0" err="1">
                          <a:effectLst/>
                        </a:rPr>
                        <a:t>Gentlement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67.796,12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67.796,12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2211362586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Dividas Prefeitura de </a:t>
                      </a:r>
                      <a:r>
                        <a:rPr lang="pt-BR" sz="1200" b="1" u="none" strike="noStrike" dirty="0" err="1">
                          <a:effectLst/>
                        </a:rPr>
                        <a:t>Goiania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30.255,28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 smtClean="0">
                          <a:effectLst/>
                        </a:rPr>
                        <a:t>         18445,94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11.983,80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241761297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Divida Receita Parcelamento 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1.035,44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1035,44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326072045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Divida Receita Parcelamento 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1.055,82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1055,82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2711176715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Dividas </a:t>
                      </a:r>
                      <a:r>
                        <a:rPr lang="pt-BR" sz="1200" b="1" u="none" strike="noStrike" dirty="0" err="1">
                          <a:effectLst/>
                        </a:rPr>
                        <a:t>Tecktron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122.583,23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122.583,23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4082240598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Poda de Arvores do Condomínio Dezembro Jair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1.966,66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1966,66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421133754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Poda de Arvores do Condomínio Janeiro Jair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1.966,66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1966,66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3071551888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Contabilidade mês 06 e 11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3.330,80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3.330,80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2337223979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American Clean </a:t>
                      </a:r>
                      <a:r>
                        <a:rPr lang="en-US" sz="1200" b="1" u="none" strike="noStrike" dirty="0" err="1">
                          <a:effectLst/>
                        </a:rPr>
                        <a:t>Mês</a:t>
                      </a:r>
                      <a:r>
                        <a:rPr lang="en-US" sz="1200" b="1" u="none" strike="noStrike" dirty="0">
                          <a:effectLst/>
                        </a:rPr>
                        <a:t> 10 e 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11.052,55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11.052,55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114607020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Processo 56488660820148090059*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10.000,00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10.000,00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4093474286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Parcela do Parcelamento Receita parcela 006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520,43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520,43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946702958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Parcela do Parcelamento Receita parcela 006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530,68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530,68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2192759873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 smtClean="0">
                          <a:effectLst/>
                        </a:rPr>
                        <a:t>Supermercado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242,40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242,4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2429536294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Muro do Fundo que Caiu (Beto) 01/04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3.850,00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3850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248047904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Muro do Fundo que Caiu (Beto) 02/04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3.850,00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 smtClean="0">
                          <a:effectLst/>
                        </a:rPr>
                        <a:t>                 3850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147266183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Muro do Fundo que Caiu (Beto) 03/04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3.850,00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3.850,00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52544261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Muro do Fundo que Caiu (Beto) 04/04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3.850,00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3.850,00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2676606510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Moto do Lixo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21.000,00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21.000,00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2228460706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Jardinagem </a:t>
                      </a:r>
                      <a:r>
                        <a:rPr lang="pt-BR" sz="1200" b="1" u="none" strike="noStrike" dirty="0" err="1">
                          <a:effectLst/>
                        </a:rPr>
                        <a:t>Area</a:t>
                      </a:r>
                      <a:r>
                        <a:rPr lang="pt-BR" sz="1200" b="1" u="none" strike="noStrike" dirty="0">
                          <a:effectLst/>
                        </a:rPr>
                        <a:t> comum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3.000,00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3000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130298515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 err="1">
                          <a:effectLst/>
                        </a:rPr>
                        <a:t>Saneago</a:t>
                      </a:r>
                      <a:r>
                        <a:rPr lang="pt-BR" sz="1200" b="1" u="none" strike="noStrike" dirty="0">
                          <a:effectLst/>
                        </a:rPr>
                        <a:t> Novembro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783,96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783,96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555457627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 err="1">
                          <a:effectLst/>
                        </a:rPr>
                        <a:t>Saneago</a:t>
                      </a:r>
                      <a:r>
                        <a:rPr lang="pt-BR" sz="1200" b="1" u="none" strike="noStrike" dirty="0">
                          <a:effectLst/>
                        </a:rPr>
                        <a:t> Novembro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65,30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65,3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2217725108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Parcela do Parcelamento Receita parcela 07 a 13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3.643,01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1040,86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2.602,15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</a:tr>
              <a:tr h="18502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Parcela do Parcelamento Receita parcela 07 a 10</a:t>
                      </a: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2.122,72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1061,36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1.061,36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Eletrolight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(troca da Iluminação das Quadras)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900,00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</a:tr>
              <a:tr h="185028"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303436297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 de Dividas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548.487,74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53.668,06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494.819,68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1649695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sng" strike="noStrike" dirty="0">
                          <a:effectLst/>
                        </a:rPr>
                        <a:t>1647 (DEVOLVIDOS 22/01/2018)</a:t>
                      </a:r>
                      <a:endParaRPr lang="pt-BR" sz="12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sng" strike="noStrike" dirty="0">
                          <a:effectLst/>
                        </a:rPr>
                        <a:t>21.556,00</a:t>
                      </a:r>
                      <a:endParaRPr lang="pt-BR" sz="1200" b="1" i="0" u="sng" strike="noStrike" dirty="0">
                        <a:solidFill>
                          <a:srgbClr val="99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2596320199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sng" strike="noStrike" dirty="0">
                          <a:effectLst/>
                        </a:rPr>
                        <a:t>1666 (DEVOLVIDOS 22/01/2018)</a:t>
                      </a:r>
                      <a:endParaRPr lang="pt-BR" sz="12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sng" strike="noStrike" dirty="0">
                          <a:effectLst/>
                        </a:rPr>
                        <a:t>22.327,00</a:t>
                      </a:r>
                      <a:endParaRPr lang="pt-BR" sz="1200" b="1" i="0" u="sng" strike="noStrike" dirty="0">
                        <a:solidFill>
                          <a:srgbClr val="99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:a16="http://schemas.microsoft.com/office/drawing/2014/main" xmlns="" val="4150309937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 de Dividas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588.730,55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20.477,35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524.370,20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735645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85728"/>
            <a:ext cx="2194111" cy="71438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714612" y="363660"/>
            <a:ext cx="585791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SEGURANÇA DO CONDOMINIO</a:t>
            </a:r>
            <a:endParaRPr lang="pt-BR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42976" y="1571612"/>
            <a:ext cx="70723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 Devido a falta de comunicação, de relatórios, de comprometimento dos colaboradores e do custo alto, retiramos a ronda extra noturna que ocorria durante a semana no período das 22 as 07;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Realizamos vários orçamentos com empresas em Goiânia para substituir a atual empresa, que alem do serviço a desejar, esta com dividas enormes trabalhistas;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Para a seleção da empresa, depois de receber os candidatos, realizamos varias apurações em cada uma delas, retirando da concorrência todas que poderiam nos dar qualquer tipo de trabalho e que não conseguiria nos atender em nossas necessidades;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Foram selecionadas 4 empresas que trabalhamos a qualidade e valores, bem como clausulas contratuais nos resguardando, sendo assim segue abaixo os valores e concorrência.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285728"/>
            <a:ext cx="2194111" cy="714380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71472" y="1571612"/>
          <a:ext cx="8072494" cy="3357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1578"/>
                <a:gridCol w="1395246"/>
                <a:gridCol w="1395246"/>
                <a:gridCol w="1136129"/>
                <a:gridCol w="1674295"/>
              </a:tblGrid>
              <a:tr h="684556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/>
                        <a:t>ATUAL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/>
                        <a:t>EMPRESA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/>
                        <a:t>DIFERENÇA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/>
                        <a:t>TOTAL EM 1 ANO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68455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/>
                        <a:t>EMPRESA 01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/>
                        <a:t> R$   19.566,00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R$   18.945,00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/>
                        <a:t>-3,17%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-R$           7.452,00 </a:t>
                      </a:r>
                      <a:endParaRPr lang="pt-BR" sz="1600" b="0" i="0" u="none" strike="noStrike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195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/>
                        <a:t>EMPRESA 02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R$   19.566,00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/>
                        <a:t> R$   22.314,00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/>
                        <a:t>14,04%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R$         32.976,00 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5195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/>
                        <a:t>EMPRESA 03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R$   19.566,00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/>
                        <a:t> R$   21.634,37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/>
                        <a:t>10,57%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R$         24.820,44 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455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/>
                        <a:t>EMPRESA 04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/>
                        <a:t> R$   19.566,00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/>
                        <a:t> R$   17.800,00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/>
                        <a:t>-9,03%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/>
                        <a:t>-R$         21.192,00 </a:t>
                      </a:r>
                      <a:endParaRPr lang="pt-BR" sz="1600" b="0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85728"/>
            <a:ext cx="2194111" cy="71438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714612" y="363660"/>
            <a:ext cx="585791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CHAVEIRO</a:t>
            </a:r>
            <a:endParaRPr lang="pt-BR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071538" y="292893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 Devido a retirada da pessoa que fazia este serviço e recebia o valor integral deste, compramos pelo condomínio os chaveiros e serão configurados pelo sindico. Os valores serão convertidos em receita ao condomínio.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903</Words>
  <Application>Microsoft Office PowerPoint</Application>
  <PresentationFormat>Apresentação na tela (4:3)</PresentationFormat>
  <Paragraphs>282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ASSEMBLEIA EXTRAORDINARIA 06/03/2018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ASSEMBLEIA EXTRAORDINARIA</dc:title>
  <dc:creator>Thais</dc:creator>
  <cp:lastModifiedBy>Thais</cp:lastModifiedBy>
  <cp:revision>158</cp:revision>
  <dcterms:created xsi:type="dcterms:W3CDTF">2018-01-06T14:04:17Z</dcterms:created>
  <dcterms:modified xsi:type="dcterms:W3CDTF">2018-03-07T01:23:02Z</dcterms:modified>
</cp:coreProperties>
</file>